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1" r:id="rId5"/>
    <p:sldId id="282" r:id="rId6"/>
    <p:sldId id="283" r:id="rId7"/>
    <p:sldId id="285" r:id="rId8"/>
    <p:sldId id="284" r:id="rId9"/>
    <p:sldId id="286" r:id="rId10"/>
    <p:sldId id="287" r:id="rId11"/>
    <p:sldId id="288" r:id="rId12"/>
    <p:sldId id="29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DBED569-4797-4DF1-A0F4-6AAB3CD982D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89" autoAdjust="0"/>
    <p:restoredTop sz="94626" autoAdjust="0"/>
  </p:normalViewPr>
  <p:slideViewPr>
    <p:cSldViewPr snapToGrid="0">
      <p:cViewPr varScale="1">
        <p:scale>
          <a:sx n="119" d="100"/>
          <a:sy n="119" d="100"/>
        </p:scale>
        <p:origin x="216" y="224"/>
      </p:cViewPr>
      <p:guideLst/>
    </p:cSldViewPr>
  </p:slideViewPr>
  <p:outlineViewPr>
    <p:cViewPr>
      <p:scale>
        <a:sx n="33" d="100"/>
        <a:sy n="33" d="100"/>
      </p:scale>
      <p:origin x="0" y="-705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D802E2C-B7D8-04C8-C240-1A3E4E91E1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171AFC-D318-FD5E-08E7-6BAF47EACD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5CA9B3-7F4F-4A4D-9632-82479A1CD351}" type="datetimeFigureOut">
              <a:rPr lang="en-US" smtClean="0"/>
              <a:t>11/4/25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11FBEE-E86F-B722-5F1D-3ACBA8E486F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672E68-1D54-CEDB-2E8C-3CA510A906C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05CF68-C9C2-4072-AAE6-9B71EFC0ED0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842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11/4/25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i&amp;url</a:t>
            </a:r>
            <a:r>
              <a:rPr lang="en-US" dirty="0"/>
              <a:t>=https%3A%2F%2Fwww.cia.gov%2Flegacy%2Fmuseum%2Fartifact%2Fenigma-machine%2F&amp;psig=AOvVaw2U0Gch2Bann-w5gOYRpids&amp;ust=1762362575784000&amp;source=</a:t>
            </a:r>
            <a:r>
              <a:rPr lang="en-US" dirty="0" err="1"/>
              <a:t>images&amp;cd</a:t>
            </a:r>
            <a:r>
              <a:rPr lang="en-US" dirty="0"/>
              <a:t>=</a:t>
            </a:r>
            <a:r>
              <a:rPr lang="en-US" dirty="0" err="1"/>
              <a:t>vfe&amp;opi</a:t>
            </a:r>
            <a:r>
              <a:rPr lang="en-US" dirty="0"/>
              <a:t>=89978449&amp;ved=0CBkQjhxqFwoTCKCLsKz-2JADFQAAAAAdAAAAABAE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741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</a:t>
            </a:r>
            <a:r>
              <a:rPr lang="en-US" dirty="0" err="1"/>
              <a:t>url?sa</a:t>
            </a:r>
            <a:r>
              <a:rPr lang="en-US" dirty="0"/>
              <a:t>=</a:t>
            </a:r>
            <a:r>
              <a:rPr lang="en-US" dirty="0" err="1"/>
              <a:t>i&amp;url</a:t>
            </a:r>
            <a:r>
              <a:rPr lang="en-US" dirty="0"/>
              <a:t>=https%3A%2F%2Fwww.linkedin.com%2Fpulse%2Falan-turing-father-theoretical-computer-science-nandita-mahesh-efvcc&amp;psig=AOvVaw2z6wDqKgZJ0GU6Mn7IAS8b&amp;ust=1762402828994000&amp;source=</a:t>
            </a:r>
            <a:r>
              <a:rPr lang="en-US" dirty="0" err="1"/>
              <a:t>images&amp;cd</a:t>
            </a:r>
            <a:r>
              <a:rPr lang="en-US" dirty="0"/>
              <a:t>=</a:t>
            </a:r>
            <a:r>
              <a:rPr lang="en-US" dirty="0" err="1"/>
              <a:t>vfe&amp;opi</a:t>
            </a:r>
            <a:r>
              <a:rPr lang="en-US" dirty="0"/>
              <a:t>=89978449&amp;ved=0CBkQjhxqFwoTCPDD9KeU2pADFQAAAAAdAAAAABAV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003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medium.com</a:t>
            </a:r>
            <a:r>
              <a:rPr lang="en-US" dirty="0"/>
              <a:t>/@</a:t>
            </a:r>
            <a:r>
              <a:rPr lang="en-US" dirty="0" err="1"/>
              <a:t>goncalorrc</a:t>
            </a:r>
            <a:r>
              <a:rPr lang="en-US" dirty="0"/>
              <a:t>/enigma-machine-in-python-part-1-b9e220a8eaf3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DD3C7-09A3-4FAE-BEB8-19FEF1926070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9513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microsoft.com/office/2007/relationships/hdphoto" Target="../media/hdphoto5.wdp"/><Relationship Id="rId4" Type="http://schemas.openxmlformats.org/officeDocument/2006/relationships/image" Target="../media/image1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5" Type="http://schemas.microsoft.com/office/2007/relationships/hdphoto" Target="../media/hdphoto7.wdp"/><Relationship Id="rId4" Type="http://schemas.openxmlformats.org/officeDocument/2006/relationships/image" Target="../media/image1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id="{0E0F137D-A107-4C30-1807-F4F7054E25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3352"/>
          <a:stretch/>
        </p:blipFill>
        <p:spPr>
          <a:xfrm>
            <a:off x="6634824" y="4335877"/>
            <a:ext cx="3617025" cy="252212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4E9B0889-CF84-D54E-684F-B32B7C32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2950" t="24936"/>
          <a:stretch/>
        </p:blipFill>
        <p:spPr>
          <a:xfrm>
            <a:off x="0" y="0"/>
            <a:ext cx="6136802" cy="53125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54954" y="295729"/>
            <a:ext cx="9219857" cy="5212442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72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6AF80AB-FACE-F1B9-4849-8D42D0E9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B1614F1-AC58-23AB-10D3-AD1A2DB4E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BB60D03-E48F-E1A2-990A-3597EB2D6B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008C049B-BC0B-4B08-98F2-2F28A95589EF}" type="datetime1">
              <a:rPr lang="en-US" smtClean="0"/>
              <a:t>11/4/25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7B6D69E5-7A08-BC78-BCE3-11E38F6150D4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646113" y="2035175"/>
            <a:ext cx="10237787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87F92C-6129-374B-AC33-0BF37E93C1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F384D68-6CA3-DF1A-6774-1B19B01C1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A62BBD8-00B0-44DA-B91E-B280499F38AF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75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E49D32-7E02-6995-B5F5-934D0B438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100963" y="4592380"/>
            <a:ext cx="1794306" cy="1590706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4D218B9-452E-86CD-0D08-9F67028FE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978075" cy="200988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ACA99D-5B58-73F1-094E-AB921A7F6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8329409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6742629" cy="4675705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5E12CB0-2C35-CEF5-3F43-62E8FFE9FE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36103" y="305457"/>
            <a:ext cx="2847975" cy="6236208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0F4EEFE-BF6E-3C7A-54B6-7728A6E51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15A696F-4F73-1678-9973-0EA3B62D88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69CF978F-742F-4396-8C45-8D7AF4520570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6240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4B29688-DF70-05FA-D6B7-761E114D045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6110" y="2149929"/>
            <a:ext cx="6199724" cy="4028622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2001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573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1145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594AC0E-FD4A-515B-8B99-4BDDECAD7DCA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211786" y="2149929"/>
            <a:ext cx="3659414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36F2C45-AA33-6953-F362-70B8E58B9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F346C-9289-DAC3-4D24-EDB5A64E4DBA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E0B7E05-FC20-44A1-B3B6-E1F90DDD67D7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073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31BC32-6525-5D4C-65FB-434B14F17A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62000"/>
            <a:ext cx="4410126" cy="53848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C6DDF47B-4AEC-7B71-4811-29DA888502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73042" y="3991221"/>
            <a:ext cx="2156632" cy="21971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19688A-41C9-E2A9-D0EB-D213ACE23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gradFill>
              <a:gsLst>
                <a:gs pos="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id="{9B9DA595-C83D-742C-5258-EA4215FD46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83731" y="876301"/>
            <a:ext cx="4949368" cy="33718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44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9F9E9671-EF9A-744A-ACDF-3AA17A32AE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83732" y="4095751"/>
            <a:ext cx="4949366" cy="1993900"/>
          </a:xfrm>
        </p:spPr>
        <p:txBody>
          <a:bodyPr lIns="0" anchor="ctr"/>
          <a:lstStyle>
            <a:lvl1pPr marL="0" indent="0" algn="l">
              <a:lnSpc>
                <a:spcPct val="150000"/>
              </a:lnSpc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A25345A-4332-7458-BF6E-B3EC1D4FC0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F39E534-D5FC-2E3E-1997-F7B8482B8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8965431-1331-1690-65D0-1537F7DDF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D09747B-A127-40CC-8C3A-7A7B8E925519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512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8AB64F2-0CD7-2BAB-A3C7-CCDEFB78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F8FA905-8C94-EAB7-38E5-5EC276ACB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B6289E3-65FA-EFC4-103C-783A6842AE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6F46445-B370-4073-A9E0-F381B9FBBD87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0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0327" y="1063416"/>
            <a:ext cx="5393901" cy="1717884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80328" y="3048000"/>
            <a:ext cx="5415672" cy="2681600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DD6F9074-1B4E-5E8C-9535-C9F3DBCB0E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688" y="1063415"/>
            <a:ext cx="3932462" cy="4666185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8E6962B4-C5C1-2C06-CDBB-3A833613E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D0720ED-19EE-CA87-F4E1-BEB718D2D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AABE175-2F64-B079-5725-D1B3F6E7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8DF0A98-853B-482C-B32A-A0B2FBEDB08A}" type="datetime1">
              <a:rPr lang="en-US" smtClean="0"/>
              <a:t>11/4/25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42B6A54-B30C-D556-D0DE-A74838C4B2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15070"/>
            <a:ext cx="9888569" cy="5742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898072"/>
            <a:ext cx="8825657" cy="4174584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E487BC-BC8A-54BD-C419-2D05ED6AA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76BF7-B63F-0888-5F54-CD72867FB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6E76206-B91F-4CF6-9C9E-5D7AE9457F28}" type="datetime1">
              <a:rPr lang="en-US" smtClean="0"/>
              <a:t>11/4/25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1D9EB9-82A1-C618-9290-18D7FE005A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3210" y="0"/>
            <a:ext cx="106855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255" y="854528"/>
            <a:ext cx="9309359" cy="1653180"/>
          </a:xfrm>
          <a:prstGeom prst="rect">
            <a:avLst/>
          </a:prstGeom>
        </p:spPr>
        <p:txBody>
          <a:bodyPr anchor="b"/>
          <a:lstStyle>
            <a:lvl1pPr algn="l"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48E7A19-538F-105E-346C-E5F13C4F28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1513" y="2754313"/>
            <a:ext cx="8281987" cy="3704853"/>
          </a:xfrm>
        </p:spPr>
        <p:txBody>
          <a:bodyPr/>
          <a:lstStyle>
            <a:lvl1pPr marL="0" indent="0">
              <a:buClr>
                <a:schemeClr val="accent5"/>
              </a:buClr>
              <a:buFont typeface="Arial" panose="020B0604020202020204" pitchFamily="34" charset="0"/>
              <a:buNone/>
              <a:defRPr sz="1800">
                <a:latin typeface="+mn-lt"/>
              </a:defRPr>
            </a:lvl1pPr>
            <a:lvl2pPr marL="7429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 marL="12001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400">
                <a:latin typeface="+mn-lt"/>
              </a:defRPr>
            </a:lvl3pPr>
            <a:lvl4pPr marL="15430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4pPr>
            <a:lvl5pPr marL="20002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45F7BDA-B43D-4F75-1B2C-695379E05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25B1EB8-4F24-00EB-0B8F-08411FD49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C9AE200-BA9A-95A3-1949-71A16F89FC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EB87CC03-CB18-48B5-8067-881A2EE1B36F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466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6">
            <a:extLst>
              <a:ext uri="{FF2B5EF4-FFF2-40B4-BE49-F238E27FC236}">
                <a16:creationId xmlns:a16="http://schemas.microsoft.com/office/drawing/2014/main" id="{D364E0E9-423E-A1E7-E8AF-3641993CD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67256" y="847398"/>
            <a:ext cx="2578130" cy="25908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FAC4E4-FABB-B671-BAE1-2B39A205F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076700" cy="3244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4D362D-3D74-9753-19E0-60569A7EA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61614" y="5267294"/>
            <a:ext cx="1794306" cy="15907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8825657" cy="4009239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6D8D262-64DE-D942-D418-187679942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B70F63B5-8303-CB73-3AF8-1FED6C8CB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D03B46-D230-4B37-BD92-6E2DBC47B36E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671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256937"/>
            <a:ext cx="10225090" cy="1612934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1" y="4370613"/>
            <a:ext cx="10225089" cy="2185829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226CAB0-904D-44A6-8A42-971A697FA4F2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0406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Content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4922" y="1063415"/>
            <a:ext cx="5897391" cy="197161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56572C7-BE6B-5F13-DC52-EDC4CE8F41D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44525" y="3035029"/>
            <a:ext cx="5897563" cy="2759345"/>
          </a:xfrm>
        </p:spPr>
        <p:txBody>
          <a:bodyPr anchor="b"/>
          <a:lstStyle>
            <a:lvl1pPr marL="283464" indent="-283464"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600">
                <a:latin typeface="+mn-lt"/>
              </a:defRPr>
            </a:lvl2pPr>
            <a:lvl3pPr>
              <a:buClr>
                <a:schemeClr val="accent5"/>
              </a:buClr>
              <a:defRPr sz="1400">
                <a:latin typeface="+mn-lt"/>
              </a:defRPr>
            </a:lvl3pPr>
            <a:lvl4pPr>
              <a:buClr>
                <a:schemeClr val="accent5"/>
              </a:buClr>
              <a:defRPr sz="1200">
                <a:latin typeface="+mn-lt"/>
              </a:defRPr>
            </a:lvl4pPr>
            <a:lvl5pPr>
              <a:buClr>
                <a:schemeClr val="accent5"/>
              </a:buCl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34F55F0-22D4-40B0-49A9-AB4AF26B65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32625" y="1063625"/>
            <a:ext cx="3824288" cy="4730750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F8699564-CACA-76F2-01D1-D84D99A68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18FAB-ACF2-EAE6-83C7-5D92BAE57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C697C765-F4EE-7492-92E7-E22B8E9C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131D29BA-018B-4A78-950B-75527D399E98}" type="datetime1">
              <a:rPr lang="en-US" smtClean="0"/>
              <a:t>11/4/25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149928"/>
            <a:ext cx="4926096" cy="4028585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945103" y="2149892"/>
            <a:ext cx="4926097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9DEC7E7-8658-4432-9E89-1548FF41691A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511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6F53C0-C8E9-17B4-1C4C-1AD5D52877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112" y="2035175"/>
            <a:ext cx="3120346" cy="4213225"/>
          </a:xfrm>
        </p:spPr>
        <p:txBody>
          <a:bodyPr/>
          <a:lstStyle>
            <a:lvl1pPr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800">
                <a:latin typeface="+mn-lt"/>
              </a:defRPr>
            </a:lvl2pPr>
            <a:lvl3pPr>
              <a:buClr>
                <a:schemeClr val="accent5"/>
              </a:buClr>
              <a:defRPr sz="1800">
                <a:latin typeface="+mn-lt"/>
              </a:defRPr>
            </a:lvl3pPr>
            <a:lvl4pPr>
              <a:buClr>
                <a:schemeClr val="accent5"/>
              </a:buClr>
              <a:defRPr sz="1800">
                <a:latin typeface="+mn-lt"/>
              </a:defRPr>
            </a:lvl4pPr>
            <a:lvl5pPr>
              <a:buClr>
                <a:schemeClr val="accent5"/>
              </a:buCl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8203FD85-4B08-E583-F5AA-2C363470F493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3967163" y="2035175"/>
            <a:ext cx="6926262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305BA-BC81-56ED-E20B-2D5D41E695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9852A62-9FCC-F35D-576B-3A9CF7D90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A407B6D-4EF2-46B1-90CE-F72E9577ACD9}" type="datetime1">
              <a:rPr lang="en-US" smtClean="0"/>
              <a:t>11/4/25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653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484FD26-B27E-89C1-EC74-7F337279C4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4F38330-42A6-CBDC-49D5-6651820A4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D80194AA-3CF1-8747-1BCF-A8D4F49AF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32CF485-28BA-4659-B624-AA1C49B2E30F}" type="datetime1">
              <a:rPr lang="en-US" smtClean="0"/>
              <a:t>11/4/25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1" r:id="rId3"/>
    <p:sldLayoutId id="2147483680" r:id="rId4"/>
    <p:sldLayoutId id="2147483679" r:id="rId5"/>
    <p:sldLayoutId id="2147483677" r:id="rId6"/>
    <p:sldLayoutId id="2147483668" r:id="rId7"/>
    <p:sldLayoutId id="2147483686" r:id="rId8"/>
    <p:sldLayoutId id="2147483678" r:id="rId9"/>
    <p:sldLayoutId id="2147483671" r:id="rId10"/>
    <p:sldLayoutId id="2147483681" r:id="rId11"/>
    <p:sldLayoutId id="2147483682" r:id="rId12"/>
    <p:sldLayoutId id="2147483674" r:id="rId13"/>
    <p:sldLayoutId id="2147483684" r:id="rId14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20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193C04B-6761-04E9-9F25-E406E4FD72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Cypher decoder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049183-CA69-9D21-B743-6E5B597576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027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C6D48-ACA2-B88D-B9A4-26AB78885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1D177-F810-3286-C5AE-F854CBC969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8" y="1776248"/>
            <a:ext cx="5415672" cy="3953352"/>
          </a:xfrm>
        </p:spPr>
        <p:txBody>
          <a:bodyPr anchor="t">
            <a:normAutofit/>
          </a:bodyPr>
          <a:lstStyle/>
          <a:p>
            <a:r>
              <a:rPr lang="en-US" dirty="0"/>
              <a:t>Motivation</a:t>
            </a:r>
          </a:p>
          <a:p>
            <a:r>
              <a:rPr lang="en-US" dirty="0"/>
              <a:t>Cypher Explanation</a:t>
            </a:r>
          </a:p>
          <a:p>
            <a:r>
              <a:rPr lang="en-US" dirty="0"/>
              <a:t>Data</a:t>
            </a:r>
          </a:p>
          <a:p>
            <a:r>
              <a:rPr lang="en-US" dirty="0"/>
              <a:t>Baseline</a:t>
            </a:r>
          </a:p>
          <a:p>
            <a:r>
              <a:rPr lang="en-US" dirty="0"/>
              <a:t>Model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20EFBEE1-F003-519A-0081-7A63CB03F142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t="260" b="-217"/>
          <a:stretch/>
        </p:blipFill>
        <p:spPr>
          <a:xfrm>
            <a:off x="6626225" y="480848"/>
            <a:ext cx="3932462" cy="5896304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272F71-8405-5E3D-73C6-DDC228C17B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831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A8025-B80F-F309-88ED-444D0FD8C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DE7BF8-441F-6286-3394-ABC156D0DF8E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44750" y="1826340"/>
            <a:ext cx="5897563" cy="1996634"/>
          </a:xfrm>
        </p:spPr>
        <p:txBody>
          <a:bodyPr anchor="t"/>
          <a:lstStyle/>
          <a:p>
            <a:r>
              <a:rPr lang="en-US" dirty="0"/>
              <a:t>Solve an interesting problem</a:t>
            </a:r>
          </a:p>
          <a:p>
            <a:r>
              <a:rPr lang="en-US" dirty="0"/>
              <a:t>Test the ability of a model to “reason”</a:t>
            </a:r>
          </a:p>
          <a:p>
            <a:r>
              <a:rPr lang="en-US" dirty="0"/>
              <a:t>Demonstrate progress in computer science over the past ~80 years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A3D7764-865E-523D-BCBE-6F1DCF70B4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t="8029" b="8029"/>
          <a:stretch>
            <a:fillRect/>
          </a:stretch>
        </p:blipFill>
        <p:spPr/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F95880-5A2C-D3E6-4129-A992EB9169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CCAF63-9811-E12D-7CE2-37B2798BA6E3}"/>
              </a:ext>
            </a:extLst>
          </p:cNvPr>
          <p:cNvSpPr/>
          <p:nvPr/>
        </p:nvSpPr>
        <p:spPr>
          <a:xfrm>
            <a:off x="644750" y="3920359"/>
            <a:ext cx="5897563" cy="18740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Goals: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Decode a substitution cipher at 95%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Decode Enigma ciphers at 75%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Compare this approach to the original solution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Have fun!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604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0C217-5537-9C22-1784-EA3BF93FE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Cypher Explanations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A2A74-3EA3-DD2B-B78C-B86A5FCA51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111" y="2256937"/>
            <a:ext cx="6406330" cy="1612934"/>
          </a:xfrm>
        </p:spPr>
        <p:txBody>
          <a:bodyPr/>
          <a:lstStyle/>
          <a:p>
            <a:r>
              <a:rPr lang="en-US" dirty="0"/>
              <a:t>Substitution Cypher: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Map letters in an alphabet to each other one-to-one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Write out a sentence and then replace the letters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BAB6E9-A6FC-5774-0166-02696DFBFA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10" y="3972911"/>
            <a:ext cx="10225089" cy="24864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Enigma Cypher: </a:t>
            </a:r>
          </a:p>
          <a:p>
            <a:r>
              <a:rPr lang="en-US" dirty="0"/>
              <a:t>Essentially, a substitution cipher that changes with each letter</a:t>
            </a:r>
          </a:p>
          <a:p>
            <a:r>
              <a:rPr lang="en-US" dirty="0"/>
              <a:t>3 of 5 potential rotors are put into the machine along with plugs and other scrambling settings</a:t>
            </a:r>
          </a:p>
          <a:p>
            <a:r>
              <a:rPr lang="en-US" dirty="0"/>
              <a:t>As each letter is typed, the rotors rotate, changing the substitution cypher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EF1A52-3E31-07B8-815B-7C5E431D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2662E7-A338-0C4F-6172-BCF976E96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2441" y="1268917"/>
            <a:ext cx="4055991" cy="2703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006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D7E2E-25EC-DC58-F31C-0E88F2166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947FA-0389-BCF8-67D6-CAC9F53EAD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111" y="2256936"/>
            <a:ext cx="10225090" cy="3765491"/>
          </a:xfrm>
        </p:spPr>
        <p:txBody>
          <a:bodyPr/>
          <a:lstStyle/>
          <a:p>
            <a:r>
              <a:rPr lang="en-US" dirty="0"/>
              <a:t>Data Sources: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Actual naval transmission from WWII – Cool, but impractical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Enigma encoded text online – Convenient, but not large enough (500 lines)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Project Gutenberg text – Large enough to 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C5A409-1712-1BC5-4893-63F3D310A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748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A2CD5-A24D-A4E6-0C45-E34753EF3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Examples</a:t>
            </a:r>
          </a:p>
        </p:txBody>
      </p:sp>
      <p:graphicFrame>
        <p:nvGraphicFramePr>
          <p:cNvPr id="8" name="Table Placeholder 7">
            <a:extLst>
              <a:ext uri="{FF2B5EF4-FFF2-40B4-BE49-F238E27FC236}">
                <a16:creationId xmlns:a16="http://schemas.microsoft.com/office/drawing/2014/main" id="{CA2F9F4D-B418-7687-80E7-360C2AA06C4B}"/>
              </a:ext>
            </a:extLst>
          </p:cNvPr>
          <p:cNvGraphicFramePr>
            <a:graphicFrameLocks noGrp="1"/>
          </p:cNvGraphicFramePr>
          <p:nvPr>
            <p:ph type="tbl" sz="quarter" idx="15"/>
            <p:extLst>
              <p:ext uri="{D42A27DB-BD31-4B8C-83A1-F6EECF244321}">
                <p14:modId xmlns:p14="http://schemas.microsoft.com/office/powerpoint/2010/main" val="3341316120"/>
              </p:ext>
            </p:extLst>
          </p:nvPr>
        </p:nvGraphicFramePr>
        <p:xfrm>
          <a:off x="646111" y="2524880"/>
          <a:ext cx="5449889" cy="822960"/>
        </p:xfrm>
        <a:graphic>
          <a:graphicData uri="http://schemas.openxmlformats.org/drawingml/2006/table">
            <a:tbl>
              <a:tblPr/>
              <a:tblGrid>
                <a:gridCol w="5449889">
                  <a:extLst>
                    <a:ext uri="{9D8B030D-6E8A-4147-A177-3AD203B41FA5}">
                      <a16:colId xmlns:a16="http://schemas.microsoft.com/office/drawing/2014/main" val="41667129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Cypher text:</a:t>
                      </a:r>
                    </a:p>
                    <a:p>
                      <a:pPr latinLnBrk="1"/>
                      <a:r>
                        <a:rPr lang="en-US" sz="1200" dirty="0">
                          <a:solidFill>
                            <a:schemeClr val="bg1"/>
                          </a:solidFill>
                          <a:effectLst/>
                        </a:rPr>
                        <a:t>TUKAQYYOOHVKJQTDVSBKRDDAZLOYXHRDEOZSPZOTBZMSBEIYASHHJKIMCZWYIKYJOEWQHDZWFNOADOEIOYKAUWVFPMHSYNUGIKEVFGBBAYPCGOTYSEPLSXQHKZNB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727688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7099A-0AD3-9D42-BF20-FE131E9C7B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474297-27A7-0B5F-711B-CDF0294CC9DF}"/>
              </a:ext>
            </a:extLst>
          </p:cNvPr>
          <p:cNvSpPr txBox="1"/>
          <p:nvPr/>
        </p:nvSpPr>
        <p:spPr>
          <a:xfrm>
            <a:off x="646111" y="3592388"/>
            <a:ext cx="54498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Decrypted:</a:t>
            </a:r>
          </a:p>
          <a:p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UMSUEDDREIYYVIEGINSCHAUERNBISFUENFWOLKIGVEREINZELTSCHAUERKKBEREICHDORABISEINSXFUENFXABENDSKKSICHTACHTYYZEHNSMSEEZWOYBDREIDBV</a:t>
            </a:r>
            <a:endParaRPr lang="en-US" sz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52D29D-0044-DA73-1ABF-2BD9C9A99710}"/>
              </a:ext>
            </a:extLst>
          </p:cNvPr>
          <p:cNvSpPr txBox="1"/>
          <p:nvPr/>
        </p:nvSpPr>
        <p:spPr>
          <a:xfrm>
            <a:off x="646111" y="4667933"/>
            <a:ext cx="5449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 err="1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Interpertation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:</a:t>
            </a:r>
          </a:p>
          <a:p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Um Süd 3 - 4 in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Schauern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 bis 5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wolkig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vereinzelt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 Schauer "(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Bereich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 Dora bis 1.5. Abends)" Sicht 8-10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Seemeilen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en-US" sz="1200" b="0" i="0" dirty="0" err="1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Seegang</a:t>
            </a:r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 2-3 (DBV)</a:t>
            </a:r>
            <a:endParaRPr lang="en-US" sz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AAB22-DD92-60CC-B45B-6FD8D08377EF}"/>
              </a:ext>
            </a:extLst>
          </p:cNvPr>
          <p:cNvSpPr txBox="1"/>
          <p:nvPr/>
        </p:nvSpPr>
        <p:spPr>
          <a:xfrm>
            <a:off x="646111" y="5558812"/>
            <a:ext cx="54498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English:</a:t>
            </a:r>
          </a:p>
          <a:p>
            <a:r>
              <a:rPr lang="en-US" sz="1200" b="0" i="0" dirty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[Wind from] around the south [force] 3 to 4 [with] showers, up to [force] 5 cloudy [with] isolated showers. (Area D up to evening of 1st May.) Visibility 8 to 10 nautical miles, sea state 2 to 3.</a:t>
            </a:r>
            <a:endParaRPr lang="en-US" sz="1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DD0421-B986-7C99-FD7F-511654617AA8}"/>
              </a:ext>
            </a:extLst>
          </p:cNvPr>
          <p:cNvSpPr txBox="1"/>
          <p:nvPr/>
        </p:nvSpPr>
        <p:spPr>
          <a:xfrm>
            <a:off x="6222124" y="1680828"/>
            <a:ext cx="501468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Original:</a:t>
            </a:r>
          </a:p>
          <a:p>
            <a:r>
              <a:rPr lang="en-US" sz="1200" dirty="0">
                <a:solidFill>
                  <a:schemeClr val="bg1"/>
                </a:solidFill>
              </a:rPr>
              <a:t> From fairest creatures we desire increase,</a:t>
            </a:r>
          </a:p>
          <a:p>
            <a:r>
              <a:rPr lang="en-US" sz="1200" dirty="0">
                <a:solidFill>
                  <a:schemeClr val="bg1"/>
                </a:solidFill>
              </a:rPr>
              <a:t>  That thereby beauty's rose might never die,</a:t>
            </a:r>
          </a:p>
          <a:p>
            <a:r>
              <a:rPr lang="en-US" sz="1200" dirty="0">
                <a:solidFill>
                  <a:schemeClr val="bg1"/>
                </a:solidFill>
              </a:rPr>
              <a:t>  But as the riper should by time decease,</a:t>
            </a:r>
          </a:p>
          <a:p>
            <a:r>
              <a:rPr lang="en-US" sz="1200" dirty="0">
                <a:solidFill>
                  <a:schemeClr val="bg1"/>
                </a:solidFill>
              </a:rPr>
              <a:t>  His tender heir might bear his memory:</a:t>
            </a:r>
          </a:p>
          <a:p>
            <a:r>
              <a:rPr lang="en-US" sz="1200" dirty="0">
                <a:solidFill>
                  <a:schemeClr val="bg1"/>
                </a:solidFill>
              </a:rPr>
              <a:t>  But thou contracted to thine own bright eyes,</a:t>
            </a:r>
          </a:p>
          <a:p>
            <a:r>
              <a:rPr lang="en-US" sz="1200" dirty="0">
                <a:solidFill>
                  <a:schemeClr val="bg1"/>
                </a:solidFill>
              </a:rPr>
              <a:t>  </a:t>
            </a:r>
            <a:r>
              <a:rPr lang="en-US" sz="1200" dirty="0" err="1">
                <a:solidFill>
                  <a:schemeClr val="bg1"/>
                </a:solidFill>
              </a:rPr>
              <a:t>Feed'st</a:t>
            </a:r>
            <a:r>
              <a:rPr lang="en-US" sz="1200" dirty="0">
                <a:solidFill>
                  <a:schemeClr val="bg1"/>
                </a:solidFill>
              </a:rPr>
              <a:t> thy light's</a:t>
            </a:r>
          </a:p>
          <a:p>
            <a:endParaRPr lang="en-US" sz="1200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Processed:</a:t>
            </a:r>
          </a:p>
          <a:p>
            <a:r>
              <a:rPr lang="en-US" sz="1200" dirty="0">
                <a:solidFill>
                  <a:schemeClr val="bg1"/>
                </a:solidFill>
              </a:rPr>
              <a:t>Fromfairestcreatureswedesireincreasethattherebybeautysrosemightneverdiebutastheripershouldbytimedeceasehistenderheirmightbearhismemorybutthoucontractedtothineownbrighteyesfeedstthylights</a:t>
            </a:r>
          </a:p>
          <a:p>
            <a:endParaRPr lang="en-US" sz="1200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Scramble:</a:t>
            </a:r>
          </a:p>
          <a:p>
            <a:r>
              <a:rPr lang="en-US" sz="1200" dirty="0">
                <a:solidFill>
                  <a:schemeClr val="bg1"/>
                </a:solidFill>
              </a:rPr>
              <a:t>Wgmowcjgbuqkgbcqegbuibrbujgbjlkgbcubqycqqybgbxfxbceqfugmubojvyqlbnbgrjbxeqcuqybgjsbguymezrxfqjobrbkbcubyjuqblrbgybjgojvyqxbcgyjuobomgfxeqqymekmlqgckqbrqmqyjlbmilxgjvyqbfbuw</a:t>
            </a:r>
          </a:p>
          <a:p>
            <a:endParaRPr lang="en-US" sz="1200" dirty="0">
              <a:solidFill>
                <a:schemeClr val="bg1"/>
              </a:solidFill>
            </a:endParaRPr>
          </a:p>
          <a:p>
            <a:r>
              <a:rPr lang="en-US" sz="1200" dirty="0">
                <a:solidFill>
                  <a:schemeClr val="bg1"/>
                </a:solidFill>
              </a:rPr>
              <a:t>Enigma:</a:t>
            </a:r>
          </a:p>
          <a:p>
            <a:r>
              <a:rPr lang="en-US" sz="1200" dirty="0">
                <a:solidFill>
                  <a:schemeClr val="bg1"/>
                </a:solidFill>
              </a:rPr>
              <a:t>AXITGIBLJEEDZRREAWDBYTQLOYVGYWRWWREIKFIVRLVCAGRMXVFUQNVPMSXECBPKNPNINESCTVFXFNLPJTYALSEZXKLTXECIWXUFFZOABYBVPZYZMGPHULLDDSQZDRXDKKDFZGDFJRQZDUGOAGYDABHSJVWWP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6283BA-BC81-E872-01A3-54322CE8FBE3}"/>
              </a:ext>
            </a:extLst>
          </p:cNvPr>
          <p:cNvSpPr txBox="1"/>
          <p:nvPr/>
        </p:nvSpPr>
        <p:spPr>
          <a:xfrm>
            <a:off x="646111" y="1887572"/>
            <a:ext cx="384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Original Transmissions: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3620AD-5D76-7552-66E0-19C52BF30561}"/>
              </a:ext>
            </a:extLst>
          </p:cNvPr>
          <p:cNvSpPr txBox="1"/>
          <p:nvPr/>
        </p:nvSpPr>
        <p:spPr>
          <a:xfrm>
            <a:off x="6096000" y="1193577"/>
            <a:ext cx="3846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Shakespeare Sonnets:</a:t>
            </a:r>
          </a:p>
        </p:txBody>
      </p:sp>
    </p:spTree>
    <p:extLst>
      <p:ext uri="{BB962C8B-B14F-4D97-AF65-F5344CB8AC3E}">
        <p14:creationId xmlns:p14="http://schemas.microsoft.com/office/powerpoint/2010/main" val="3260875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4AC30-B093-2332-7507-A6696C2B1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Evaluations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9588D-CC06-3F12-DF7F-1A2896E5D1B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Word Frequency</a:t>
            </a:r>
          </a:p>
          <a:p>
            <a:pPr marL="342900" indent="-342900">
              <a:buAutoNum type="arabicPeriod"/>
            </a:pPr>
            <a:r>
              <a:rPr lang="en-US" dirty="0"/>
              <a:t>Make a dictionary of letters and counts in an input string</a:t>
            </a:r>
          </a:p>
          <a:p>
            <a:pPr marL="342900" indent="-342900">
              <a:buAutoNum type="arabicPeriod"/>
            </a:pPr>
            <a:r>
              <a:rPr lang="en-US" dirty="0"/>
              <a:t>Map the most common counts to a ranking of the most common letters</a:t>
            </a:r>
          </a:p>
          <a:p>
            <a:r>
              <a:rPr lang="en-US" dirty="0"/>
              <a:t>Performance: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Scramble: 4.54%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Enigma: 4.09%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AD63C-EFF8-E930-2224-548681AF1EB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Basic Transformer</a:t>
            </a:r>
          </a:p>
          <a:p>
            <a:r>
              <a:rPr lang="en-US" dirty="0"/>
              <a:t>Basic transformer setup similar to HW3</a:t>
            </a:r>
          </a:p>
          <a:p>
            <a:pPr marL="0" indent="0">
              <a:buNone/>
            </a:pPr>
            <a:r>
              <a:rPr lang="en-US" dirty="0"/>
              <a:t>Performance:</a:t>
            </a:r>
          </a:p>
          <a:p>
            <a:r>
              <a:rPr lang="en-US" dirty="0"/>
              <a:t>Scramble: 33.46% (1198934/3582976)</a:t>
            </a:r>
          </a:p>
          <a:p>
            <a:r>
              <a:rPr lang="en-US" dirty="0"/>
              <a:t>Enigma: 38.11% (14149/37128)*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4C2A40-AD70-80D5-5F52-09B9B476E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225DB0-D945-ABC6-76EF-9521C7B85402}"/>
              </a:ext>
            </a:extLst>
          </p:cNvPr>
          <p:cNvSpPr/>
          <p:nvPr/>
        </p:nvSpPr>
        <p:spPr>
          <a:xfrm>
            <a:off x="5945103" y="5010277"/>
            <a:ext cx="4926097" cy="1173759"/>
          </a:xfrm>
          <a:prstGeom prst="rect">
            <a:avLst/>
          </a:prstGeom>
          <a:noFill/>
          <a:ln w="25400">
            <a:prstDash val="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Models are evaluated on character accuracy</a:t>
            </a:r>
          </a:p>
        </p:txBody>
      </p:sp>
    </p:spTree>
    <p:extLst>
      <p:ext uri="{BB962C8B-B14F-4D97-AF65-F5344CB8AC3E}">
        <p14:creationId xmlns:p14="http://schemas.microsoft.com/office/powerpoint/2010/main" val="1822584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C0D54-7860-7A79-2684-7CC372ACF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– Transformer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426B1-1B80-CCF0-610D-64642B70B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111" y="2256936"/>
            <a:ext cx="10225090" cy="4143863"/>
          </a:xfrm>
        </p:spPr>
        <p:txBody>
          <a:bodyPr>
            <a:normAutofit/>
          </a:bodyPr>
          <a:lstStyle/>
          <a:p>
            <a:r>
              <a:rPr lang="en-US" dirty="0"/>
              <a:t>I plan on using a Transformer-based architecture that “translates” from the encoded string to a decoded string</a:t>
            </a:r>
          </a:p>
          <a:p>
            <a:r>
              <a:rPr lang="en-US" dirty="0"/>
              <a:t>As a baseline, I am currently using a hard-coded model similar to HW3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model may be too small</a:t>
            </a:r>
          </a:p>
          <a:p>
            <a:r>
              <a:rPr lang="en-US" dirty="0"/>
              <a:t>Next 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Bulk up my hardcoded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Substitution-</a:t>
            </a:r>
            <a:r>
              <a:rPr lang="en-US" dirty="0" err="1"/>
              <a:t>Cyphet</a:t>
            </a:r>
            <a:r>
              <a:rPr lang="en-US" dirty="0"/>
              <a:t>-Text-</a:t>
            </a:r>
            <a:r>
              <a:rPr lang="en-US" dirty="0" err="1"/>
              <a:t>Eng</a:t>
            </a:r>
            <a:r>
              <a:rPr lang="en-US" dirty="0"/>
              <a:t> from </a:t>
            </a:r>
            <a:r>
              <a:rPr lang="en-US" dirty="0" err="1"/>
              <a:t>Huggingface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GoogleT5 from </a:t>
            </a:r>
            <a:r>
              <a:rPr lang="en-US" dirty="0" err="1"/>
              <a:t>Huggingface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5D5F6-625B-62CB-78FE-E60EB2738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631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6D01A-4287-3938-F158-DBB8635C1A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584AFC-C34F-3A33-5E88-5DFD81678B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6460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68">
      <a:majorFont>
        <a:latin typeface="Biome"/>
        <a:ea typeface=""/>
        <a:cs typeface=""/>
      </a:majorFont>
      <a:minorFont>
        <a:latin typeface="Century Gothic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148557_Win32_SL_V13" id="{568E52B1-822A-41EB-BE6D-702A4C4585E5}" vid="{557526E6-88EA-4959-A9E8-5DE4B22F20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6C8CCD9-F6FE-4B38-9404-AB52142146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7B9EABA-A22D-431D-A3B4-13E54F6F2FC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C1865C7-9EE7-4714-A46D-39557B785CD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1069</TotalTime>
  <Words>590</Words>
  <Application>Microsoft Macintosh PowerPoint</Application>
  <PresentationFormat>Widescreen</PresentationFormat>
  <Paragraphs>93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Aptos</vt:lpstr>
      <vt:lpstr>Arial</vt:lpstr>
      <vt:lpstr>Biome</vt:lpstr>
      <vt:lpstr>Calibri</vt:lpstr>
      <vt:lpstr>Century Gothic</vt:lpstr>
      <vt:lpstr>Wingdings 3</vt:lpstr>
      <vt:lpstr>Ion</vt:lpstr>
      <vt:lpstr>Cypher decoder</vt:lpstr>
      <vt:lpstr>Agenda</vt:lpstr>
      <vt:lpstr>Motivation</vt:lpstr>
      <vt:lpstr>Cypher Explanations</vt:lpstr>
      <vt:lpstr>Data</vt:lpstr>
      <vt:lpstr>Data Examples</vt:lpstr>
      <vt:lpstr>Baseline Evaluations</vt:lpstr>
      <vt:lpstr>Model – Transformer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Cypher decoder</dc:title>
  <dc:creator/>
  <cp:lastModifiedBy>Nick Cichoski</cp:lastModifiedBy>
  <cp:revision>5</cp:revision>
  <dcterms:created xsi:type="dcterms:W3CDTF">2025-11-04T03:40:31Z</dcterms:created>
  <dcterms:modified xsi:type="dcterms:W3CDTF">2025-11-05T15:25:15Z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